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58" r:id="rId4"/>
    <p:sldId id="259" r:id="rId5"/>
    <p:sldId id="260" r:id="rId6"/>
    <p:sldId id="261" r:id="rId7"/>
    <p:sldId id="262" r:id="rId8"/>
    <p:sldId id="263" r:id="rId9"/>
    <p:sldId id="268" r:id="rId10"/>
    <p:sldId id="264" r:id="rId11"/>
    <p:sldId id="270" r:id="rId12"/>
    <p:sldId id="269" r:id="rId13"/>
    <p:sldId id="272" r:id="rId14"/>
    <p:sldId id="271" r:id="rId15"/>
    <p:sldId id="265" r:id="rId16"/>
    <p:sldId id="266" r:id="rId17"/>
    <p:sldId id="273" r:id="rId18"/>
    <p:sldId id="26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09E5AC1-DAF6-4EDC-9292-AC966AC45F9F}">
          <p14:sldIdLst>
            <p14:sldId id="256"/>
            <p14:sldId id="257"/>
            <p14:sldId id="258"/>
            <p14:sldId id="259"/>
            <p14:sldId id="260"/>
            <p14:sldId id="261"/>
            <p14:sldId id="262"/>
            <p14:sldId id="263"/>
            <p14:sldId id="268"/>
            <p14:sldId id="264"/>
            <p14:sldId id="270"/>
            <p14:sldId id="269"/>
            <p14:sldId id="272"/>
            <p14:sldId id="271"/>
            <p14:sldId id="265"/>
            <p14:sldId id="266"/>
            <p14:sldId id="273"/>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C505769-49DC-4D8C-B480-E443D9141611}"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1521246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05769-49DC-4D8C-B480-E443D9141611}"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3013907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505769-49DC-4D8C-B480-E443D9141611}"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1280770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505769-49DC-4D8C-B480-E443D9141611}"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3686369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505769-49DC-4D8C-B480-E443D9141611}" type="datetimeFigureOut">
              <a:rPr lang="en-GB" smtClean="0"/>
              <a:t>10/05/2019</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2006275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505769-49DC-4D8C-B480-E443D9141611}" type="datetimeFigureOut">
              <a:rPr lang="en-GB" smtClean="0"/>
              <a:t>10/05/2019</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4042229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05769-49DC-4D8C-B480-E443D9141611}" type="datetimeFigureOut">
              <a:rPr lang="en-GB" smtClean="0"/>
              <a:t>10/05/2019</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2203525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C505769-49DC-4D8C-B480-E443D9141611}"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2561173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C505769-49DC-4D8C-B480-E443D9141611}"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2598828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505769-49DC-4D8C-B480-E443D9141611}"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3425830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505769-49DC-4D8C-B480-E443D9141611}"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1CC1BA6-1338-468D-9E01-130A3A6B2F5E}"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0266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2C505769-49DC-4D8C-B480-E443D9141611}"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3986211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2C505769-49DC-4D8C-B480-E443D9141611}"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CC1BA6-1338-468D-9E01-130A3A6B2F5E}"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40780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2C505769-49DC-4D8C-B480-E443D9141611}" type="datetimeFigureOut">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15661629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05769-49DC-4D8C-B480-E443D9141611}"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3798523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05769-49DC-4D8C-B480-E443D9141611}" type="datetimeFigureOut">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CC1BA6-1338-468D-9E01-130A3A6B2F5E}" type="slidenum">
              <a:rPr lang="en-GB" smtClean="0"/>
              <a:t>‹#›</a:t>
            </a:fld>
            <a:endParaRPr lang="en-GB"/>
          </a:p>
        </p:txBody>
      </p:sp>
    </p:spTree>
    <p:extLst>
      <p:ext uri="{BB962C8B-B14F-4D97-AF65-F5344CB8AC3E}">
        <p14:creationId xmlns:p14="http://schemas.microsoft.com/office/powerpoint/2010/main" val="21171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C505769-49DC-4D8C-B480-E443D9141611}" type="datetimeFigureOut">
              <a:rPr lang="en-GB" smtClean="0"/>
              <a:t>10/05/2019</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1CC1BA6-1338-468D-9E01-130A3A6B2F5E}" type="slidenum">
              <a:rPr lang="en-GB" smtClean="0"/>
              <a:t>‹#›</a:t>
            </a:fld>
            <a:endParaRPr lang="en-GB"/>
          </a:p>
        </p:txBody>
      </p:sp>
    </p:spTree>
    <p:extLst>
      <p:ext uri="{BB962C8B-B14F-4D97-AF65-F5344CB8AC3E}">
        <p14:creationId xmlns:p14="http://schemas.microsoft.com/office/powerpoint/2010/main" val="323472839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68AE-006C-4D16-B84A-36117F99EF39}"/>
              </a:ext>
            </a:extLst>
          </p:cNvPr>
          <p:cNvSpPr>
            <a:spLocks noGrp="1"/>
          </p:cNvSpPr>
          <p:nvPr>
            <p:ph type="ctrTitle"/>
          </p:nvPr>
        </p:nvSpPr>
        <p:spPr/>
        <p:txBody>
          <a:bodyPr/>
          <a:lstStyle/>
          <a:p>
            <a:r>
              <a:rPr lang="en-GB" dirty="0"/>
              <a:t>Arts &amp; Culture: Tools of Peace in Rwanda</a:t>
            </a:r>
          </a:p>
        </p:txBody>
      </p:sp>
      <p:sp>
        <p:nvSpPr>
          <p:cNvPr id="3" name="Subtitle 2">
            <a:extLst>
              <a:ext uri="{FF2B5EF4-FFF2-40B4-BE49-F238E27FC236}">
                <a16:creationId xmlns:a16="http://schemas.microsoft.com/office/drawing/2014/main" id="{15293A12-C827-486F-81D7-404EAAE4D1D1}"/>
              </a:ext>
            </a:extLst>
          </p:cNvPr>
          <p:cNvSpPr>
            <a:spLocks noGrp="1"/>
          </p:cNvSpPr>
          <p:nvPr>
            <p:ph type="subTitle" idx="1"/>
          </p:nvPr>
        </p:nvSpPr>
        <p:spPr/>
        <p:txBody>
          <a:bodyPr/>
          <a:lstStyle/>
          <a:p>
            <a:r>
              <a:rPr lang="en-GB" dirty="0"/>
              <a:t>Dr Allan T. Moore, Professor Gayle McPherson &amp; Dr Sophie </a:t>
            </a:r>
            <a:r>
              <a:rPr lang="en-GB" dirty="0" err="1"/>
              <a:t>Mamattah</a:t>
            </a:r>
            <a:endParaRPr lang="en-GB" dirty="0"/>
          </a:p>
          <a:p>
            <a:r>
              <a:rPr lang="en-GB" b="1" dirty="0"/>
              <a:t>University of the West of Scotland</a:t>
            </a:r>
          </a:p>
        </p:txBody>
      </p:sp>
      <p:pic>
        <p:nvPicPr>
          <p:cNvPr id="4" name="Picture 4" descr="clip_image002">
            <a:extLst>
              <a:ext uri="{FF2B5EF4-FFF2-40B4-BE49-F238E27FC236}">
                <a16:creationId xmlns:a16="http://schemas.microsoft.com/office/drawing/2014/main" id="{EECD8229-3F95-4AA3-BA49-710795CF89B5}"/>
              </a:ext>
            </a:extLst>
          </p:cNvPr>
          <p:cNvPicPr>
            <a:picLocks noChangeAspect="1" noChangeArrowheads="1"/>
          </p:cNvPicPr>
          <p:nvPr/>
        </p:nvPicPr>
        <p:blipFill>
          <a:blip r:embed="rId2" cstate="print"/>
          <a:srcRect/>
          <a:stretch>
            <a:fillRect/>
          </a:stretch>
        </p:blipFill>
        <p:spPr bwMode="auto">
          <a:xfrm>
            <a:off x="5628549" y="463577"/>
            <a:ext cx="6042946" cy="919633"/>
          </a:xfrm>
          <a:prstGeom prst="rect">
            <a:avLst/>
          </a:prstGeom>
          <a:noFill/>
          <a:ln w="9525">
            <a:noFill/>
            <a:miter lim="800000"/>
            <a:headEnd/>
            <a:tailEnd/>
          </a:ln>
        </p:spPr>
      </p:pic>
    </p:spTree>
    <p:extLst>
      <p:ext uri="{BB962C8B-B14F-4D97-AF65-F5344CB8AC3E}">
        <p14:creationId xmlns:p14="http://schemas.microsoft.com/office/powerpoint/2010/main" val="1896247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9D4F-A931-4918-987B-C3BC23CF9BF1}"/>
              </a:ext>
            </a:extLst>
          </p:cNvPr>
          <p:cNvSpPr>
            <a:spLocks noGrp="1"/>
          </p:cNvSpPr>
          <p:nvPr>
            <p:ph type="title"/>
          </p:nvPr>
        </p:nvSpPr>
        <p:spPr>
          <a:xfrm>
            <a:off x="1687669" y="624110"/>
            <a:ext cx="4137059" cy="1280890"/>
          </a:xfrm>
        </p:spPr>
        <p:txBody>
          <a:bodyPr>
            <a:normAutofit/>
          </a:bodyPr>
          <a:lstStyle/>
          <a:p>
            <a:r>
              <a:rPr lang="en-GB" sz="3200"/>
              <a:t>Some initial observations</a:t>
            </a:r>
          </a:p>
        </p:txBody>
      </p:sp>
      <p:sp>
        <p:nvSpPr>
          <p:cNvPr id="3" name="Content Placeholder 2">
            <a:extLst>
              <a:ext uri="{FF2B5EF4-FFF2-40B4-BE49-F238E27FC236}">
                <a16:creationId xmlns:a16="http://schemas.microsoft.com/office/drawing/2014/main" id="{B926D178-98F4-4946-BC4A-6079457B67EB}"/>
              </a:ext>
            </a:extLst>
          </p:cNvPr>
          <p:cNvSpPr>
            <a:spLocks noGrp="1"/>
          </p:cNvSpPr>
          <p:nvPr>
            <p:ph idx="1"/>
          </p:nvPr>
        </p:nvSpPr>
        <p:spPr>
          <a:xfrm>
            <a:off x="1683955" y="2133600"/>
            <a:ext cx="4885657" cy="3777622"/>
          </a:xfrm>
        </p:spPr>
        <p:txBody>
          <a:bodyPr>
            <a:normAutofit/>
          </a:bodyPr>
          <a:lstStyle/>
          <a:p>
            <a:r>
              <a:rPr lang="en-GB" sz="2000" dirty="0">
                <a:solidFill>
                  <a:srgbClr val="000000"/>
                </a:solidFill>
              </a:rPr>
              <a:t>Background to the research (Personal and Team)</a:t>
            </a:r>
          </a:p>
          <a:p>
            <a:r>
              <a:rPr lang="en-GB" sz="2000" dirty="0">
                <a:solidFill>
                  <a:srgbClr val="000000"/>
                </a:solidFill>
              </a:rPr>
              <a:t>British Council Report – The Art of Peace (Alison Baily, 2019)</a:t>
            </a:r>
          </a:p>
          <a:p>
            <a:r>
              <a:rPr lang="en-GB" sz="2000" dirty="0">
                <a:solidFill>
                  <a:srgbClr val="000000"/>
                </a:solidFill>
              </a:rPr>
              <a:t>UWS Report – A Review of the Contribution of Arts &amp; Culture to Global Security &amp; Stability (McPherson, </a:t>
            </a:r>
            <a:r>
              <a:rPr lang="en-GB" sz="2000" dirty="0" err="1">
                <a:solidFill>
                  <a:srgbClr val="000000"/>
                </a:solidFill>
              </a:rPr>
              <a:t>Mamattah</a:t>
            </a:r>
            <a:r>
              <a:rPr lang="en-GB" sz="2000" dirty="0">
                <a:solidFill>
                  <a:srgbClr val="000000"/>
                </a:solidFill>
              </a:rPr>
              <a:t>, Moore, Cifuentes &amp; </a:t>
            </a:r>
            <a:r>
              <a:rPr lang="en-GB" sz="2000" dirty="0" err="1">
                <a:solidFill>
                  <a:srgbClr val="000000"/>
                </a:solidFill>
              </a:rPr>
              <a:t>Moualla</a:t>
            </a:r>
            <a:r>
              <a:rPr lang="en-GB" sz="2000" dirty="0">
                <a:solidFill>
                  <a:srgbClr val="000000"/>
                </a:solidFill>
              </a:rPr>
              <a:t>, 2018)</a:t>
            </a:r>
          </a:p>
          <a:p>
            <a:endParaRPr lang="en-GB" sz="1600" dirty="0">
              <a:solidFill>
                <a:srgbClr val="000000"/>
              </a:solidFill>
            </a:endParaRPr>
          </a:p>
        </p:txBody>
      </p:sp>
      <p:pic>
        <p:nvPicPr>
          <p:cNvPr id="5" name="Picture 4">
            <a:extLst>
              <a:ext uri="{FF2B5EF4-FFF2-40B4-BE49-F238E27FC236}">
                <a16:creationId xmlns:a16="http://schemas.microsoft.com/office/drawing/2014/main" id="{DFC85987-2467-40D3-BB71-D4065780A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7257" y="645106"/>
            <a:ext cx="3620944" cy="5247747"/>
          </a:xfrm>
          <a:prstGeom prst="rect">
            <a:avLst/>
          </a:prstGeom>
        </p:spPr>
      </p:pic>
    </p:spTree>
    <p:extLst>
      <p:ext uri="{BB962C8B-B14F-4D97-AF65-F5344CB8AC3E}">
        <p14:creationId xmlns:p14="http://schemas.microsoft.com/office/powerpoint/2010/main" val="931184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B64E0-318E-44C8-B812-7CA15B0BBC84}"/>
              </a:ext>
            </a:extLst>
          </p:cNvPr>
          <p:cNvSpPr>
            <a:spLocks noGrp="1"/>
          </p:cNvSpPr>
          <p:nvPr>
            <p:ph type="title"/>
          </p:nvPr>
        </p:nvSpPr>
        <p:spPr/>
        <p:txBody>
          <a:bodyPr/>
          <a:lstStyle/>
          <a:p>
            <a:r>
              <a:rPr lang="en-GB" dirty="0"/>
              <a:t>In short…</a:t>
            </a:r>
          </a:p>
        </p:txBody>
      </p:sp>
      <p:sp>
        <p:nvSpPr>
          <p:cNvPr id="3" name="Content Placeholder 2">
            <a:extLst>
              <a:ext uri="{FF2B5EF4-FFF2-40B4-BE49-F238E27FC236}">
                <a16:creationId xmlns:a16="http://schemas.microsoft.com/office/drawing/2014/main" id="{505D7BD9-A36B-4766-A616-5414B4548C4A}"/>
              </a:ext>
            </a:extLst>
          </p:cNvPr>
          <p:cNvSpPr>
            <a:spLocks noGrp="1"/>
          </p:cNvSpPr>
          <p:nvPr>
            <p:ph idx="1"/>
          </p:nvPr>
        </p:nvSpPr>
        <p:spPr/>
        <p:txBody>
          <a:bodyPr>
            <a:normAutofit/>
          </a:bodyPr>
          <a:lstStyle/>
          <a:p>
            <a:r>
              <a:rPr lang="en-GB" sz="2400" dirty="0"/>
              <a:t>We argue that in </a:t>
            </a:r>
            <a:r>
              <a:rPr lang="en-GB" sz="2400" b="1" i="1" dirty="0"/>
              <a:t>the Rwandan context</a:t>
            </a:r>
            <a:r>
              <a:rPr lang="en-GB" sz="2400" dirty="0"/>
              <a:t>, there is real importance and significance to ongoing peace and security linked with both national politically driven and local homegrown culture and arts based initiatives and activities. </a:t>
            </a:r>
          </a:p>
        </p:txBody>
      </p:sp>
    </p:spTree>
    <p:extLst>
      <p:ext uri="{BB962C8B-B14F-4D97-AF65-F5344CB8AC3E}">
        <p14:creationId xmlns:p14="http://schemas.microsoft.com/office/powerpoint/2010/main" val="2990269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F7F8-E7EB-44A1-BE5F-5AAE93C73D3A}"/>
              </a:ext>
            </a:extLst>
          </p:cNvPr>
          <p:cNvSpPr>
            <a:spLocks noGrp="1"/>
          </p:cNvSpPr>
          <p:nvPr>
            <p:ph type="title"/>
          </p:nvPr>
        </p:nvSpPr>
        <p:spPr/>
        <p:txBody>
          <a:bodyPr/>
          <a:lstStyle/>
          <a:p>
            <a:r>
              <a:rPr lang="en-GB" dirty="0"/>
              <a:t>In the current paper…</a:t>
            </a:r>
          </a:p>
        </p:txBody>
      </p:sp>
      <p:sp>
        <p:nvSpPr>
          <p:cNvPr id="3" name="Content Placeholder 2">
            <a:extLst>
              <a:ext uri="{FF2B5EF4-FFF2-40B4-BE49-F238E27FC236}">
                <a16:creationId xmlns:a16="http://schemas.microsoft.com/office/drawing/2014/main" id="{1C234303-A021-4A1E-86E5-9A93D99A9BD0}"/>
              </a:ext>
            </a:extLst>
          </p:cNvPr>
          <p:cNvSpPr>
            <a:spLocks noGrp="1"/>
          </p:cNvSpPr>
          <p:nvPr>
            <p:ph idx="1"/>
          </p:nvPr>
        </p:nvSpPr>
        <p:spPr/>
        <p:txBody>
          <a:bodyPr/>
          <a:lstStyle/>
          <a:p>
            <a:r>
              <a:rPr lang="en-GB" sz="2400" dirty="0" err="1"/>
              <a:t>Analying</a:t>
            </a:r>
            <a:r>
              <a:rPr lang="en-GB" sz="2400" dirty="0"/>
              <a:t> specific examples:</a:t>
            </a:r>
          </a:p>
          <a:p>
            <a:pPr lvl="1"/>
            <a:r>
              <a:rPr lang="en-GB" sz="2200" dirty="0"/>
              <a:t>Rwanda National Art Gallery (Both former in Nyanza and current in </a:t>
            </a:r>
            <a:r>
              <a:rPr lang="en-GB" sz="2200" dirty="0" err="1"/>
              <a:t>Kanombe</a:t>
            </a:r>
            <a:r>
              <a:rPr lang="en-GB" sz="2200" dirty="0"/>
              <a:t> – former Presidential Palace Museum)</a:t>
            </a:r>
          </a:p>
          <a:p>
            <a:pPr lvl="1"/>
            <a:r>
              <a:rPr lang="en-GB" sz="2200" dirty="0" err="1"/>
              <a:t>Ndi</a:t>
            </a:r>
            <a:r>
              <a:rPr lang="en-GB" sz="2200" dirty="0"/>
              <a:t> </a:t>
            </a:r>
            <a:r>
              <a:rPr lang="en-GB" sz="2200" dirty="0" err="1"/>
              <a:t>Umunyarwanda</a:t>
            </a:r>
            <a:endParaRPr lang="en-GB" sz="2200" dirty="0"/>
          </a:p>
          <a:p>
            <a:pPr lvl="1"/>
            <a:r>
              <a:rPr lang="en-GB" sz="2200" dirty="0" err="1"/>
              <a:t>Itorero</a:t>
            </a:r>
            <a:endParaRPr lang="en-GB" sz="2200" dirty="0"/>
          </a:p>
          <a:p>
            <a:pPr lvl="1"/>
            <a:r>
              <a:rPr lang="en-GB" sz="2200" dirty="0" err="1"/>
              <a:t>Ubumuntu</a:t>
            </a:r>
            <a:r>
              <a:rPr lang="en-GB" sz="2200" dirty="0"/>
              <a:t> Festival at Kigali Genocide Memorial</a:t>
            </a:r>
          </a:p>
          <a:p>
            <a:pPr lvl="1"/>
            <a:r>
              <a:rPr lang="en-GB" sz="2200" dirty="0"/>
              <a:t>Never Again Rwanda</a:t>
            </a:r>
          </a:p>
          <a:p>
            <a:pPr lvl="1"/>
            <a:r>
              <a:rPr lang="en-GB" sz="2200" dirty="0" err="1"/>
              <a:t>Kwibuka</a:t>
            </a:r>
            <a:r>
              <a:rPr lang="en-GB" sz="2200" dirty="0"/>
              <a:t>  </a:t>
            </a:r>
          </a:p>
          <a:p>
            <a:endParaRPr lang="en-GB" dirty="0"/>
          </a:p>
        </p:txBody>
      </p:sp>
    </p:spTree>
    <p:extLst>
      <p:ext uri="{BB962C8B-B14F-4D97-AF65-F5344CB8AC3E}">
        <p14:creationId xmlns:p14="http://schemas.microsoft.com/office/powerpoint/2010/main" val="3223985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6EEF-BCEE-48C2-927B-548E4FE11326}"/>
              </a:ext>
            </a:extLst>
          </p:cNvPr>
          <p:cNvSpPr>
            <a:spLocks noGrp="1"/>
          </p:cNvSpPr>
          <p:nvPr>
            <p:ph type="title"/>
          </p:nvPr>
        </p:nvSpPr>
        <p:spPr>
          <a:xfrm>
            <a:off x="1687669" y="624110"/>
            <a:ext cx="4137059" cy="1280890"/>
          </a:xfrm>
        </p:spPr>
        <p:txBody>
          <a:bodyPr>
            <a:normAutofit/>
          </a:bodyPr>
          <a:lstStyle/>
          <a:p>
            <a:pPr>
              <a:lnSpc>
                <a:spcPct val="90000"/>
              </a:lnSpc>
            </a:pPr>
            <a:r>
              <a:rPr lang="en-GB" sz="2700" dirty="0"/>
              <a:t>We will look at two of these examples in a moment, but first…</a:t>
            </a:r>
          </a:p>
        </p:txBody>
      </p:sp>
      <p:sp>
        <p:nvSpPr>
          <p:cNvPr id="3" name="Content Placeholder 2">
            <a:extLst>
              <a:ext uri="{FF2B5EF4-FFF2-40B4-BE49-F238E27FC236}">
                <a16:creationId xmlns:a16="http://schemas.microsoft.com/office/drawing/2014/main" id="{D13BC2EB-51CF-46CA-B60A-E8A7AEC02D4E}"/>
              </a:ext>
            </a:extLst>
          </p:cNvPr>
          <p:cNvSpPr>
            <a:spLocks noGrp="1"/>
          </p:cNvSpPr>
          <p:nvPr>
            <p:ph idx="1"/>
          </p:nvPr>
        </p:nvSpPr>
        <p:spPr>
          <a:xfrm>
            <a:off x="1683956" y="2133600"/>
            <a:ext cx="4140772" cy="4281268"/>
          </a:xfrm>
        </p:spPr>
        <p:txBody>
          <a:bodyPr>
            <a:normAutofit/>
          </a:bodyPr>
          <a:lstStyle/>
          <a:p>
            <a:r>
              <a:rPr lang="en-GB" sz="2000" dirty="0">
                <a:solidFill>
                  <a:srgbClr val="000000"/>
                </a:solidFill>
              </a:rPr>
              <a:t>Our starting point is not that all arts and culture activities help to promote peace and security:</a:t>
            </a:r>
          </a:p>
          <a:p>
            <a:r>
              <a:rPr lang="en-US" sz="2000" dirty="0">
                <a:solidFill>
                  <a:srgbClr val="000000"/>
                </a:solidFill>
              </a:rPr>
              <a:t>Art and culture are not in and of themselves intrinsically peaceful.</a:t>
            </a:r>
          </a:p>
          <a:p>
            <a:r>
              <a:rPr lang="en-US" sz="2000" dirty="0">
                <a:solidFill>
                  <a:srgbClr val="000000"/>
                </a:solidFill>
              </a:rPr>
              <a:t>At times arts and culture have been used to undermine security and stability and pursue violent agendas.</a:t>
            </a:r>
            <a:endParaRPr lang="en-GB" sz="2000" dirty="0">
              <a:solidFill>
                <a:srgbClr val="000000"/>
              </a:solidFill>
            </a:endParaRPr>
          </a:p>
        </p:txBody>
      </p:sp>
      <p:pic>
        <p:nvPicPr>
          <p:cNvPr id="5" name="Picture 4">
            <a:extLst>
              <a:ext uri="{FF2B5EF4-FFF2-40B4-BE49-F238E27FC236}">
                <a16:creationId xmlns:a16="http://schemas.microsoft.com/office/drawing/2014/main" id="{D8B285FF-9C23-41D1-A673-F20B330F42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53" y="810240"/>
            <a:ext cx="2298420" cy="3283458"/>
          </a:xfrm>
          <a:prstGeom prst="rect">
            <a:avLst/>
          </a:prstGeom>
        </p:spPr>
      </p:pic>
      <p:pic>
        <p:nvPicPr>
          <p:cNvPr id="7" name="Picture 6">
            <a:extLst>
              <a:ext uri="{FF2B5EF4-FFF2-40B4-BE49-F238E27FC236}">
                <a16:creationId xmlns:a16="http://schemas.microsoft.com/office/drawing/2014/main" id="{E8910F73-09A2-48B0-94CC-5E23C75E2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5342" y="810238"/>
            <a:ext cx="2534420" cy="3283459"/>
          </a:xfrm>
          <a:prstGeom prst="rect">
            <a:avLst/>
          </a:prstGeom>
        </p:spPr>
      </p:pic>
      <p:pic>
        <p:nvPicPr>
          <p:cNvPr id="9" name="Picture 8">
            <a:extLst>
              <a:ext uri="{FF2B5EF4-FFF2-40B4-BE49-F238E27FC236}">
                <a16:creationId xmlns:a16="http://schemas.microsoft.com/office/drawing/2014/main" id="{4A9F9A88-958F-4AC3-A43F-CE91DB41F9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5342" y="4360982"/>
            <a:ext cx="5282031" cy="1832909"/>
          </a:xfrm>
          <a:prstGeom prst="rect">
            <a:avLst/>
          </a:prstGeom>
        </p:spPr>
      </p:pic>
    </p:spTree>
    <p:extLst>
      <p:ext uri="{BB962C8B-B14F-4D97-AF65-F5344CB8AC3E}">
        <p14:creationId xmlns:p14="http://schemas.microsoft.com/office/powerpoint/2010/main" val="4103339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CC4E-0D3C-4C87-A328-FE52AA1042F0}"/>
              </a:ext>
            </a:extLst>
          </p:cNvPr>
          <p:cNvSpPr>
            <a:spLocks noGrp="1"/>
          </p:cNvSpPr>
          <p:nvPr>
            <p:ph type="title"/>
          </p:nvPr>
        </p:nvSpPr>
        <p:spPr/>
        <p:txBody>
          <a:bodyPr/>
          <a:lstStyle/>
          <a:p>
            <a:r>
              <a:rPr lang="en-GB" dirty="0"/>
              <a:t>And so the point is:</a:t>
            </a:r>
          </a:p>
        </p:txBody>
      </p:sp>
      <p:sp>
        <p:nvSpPr>
          <p:cNvPr id="3" name="Content Placeholder 2">
            <a:extLst>
              <a:ext uri="{FF2B5EF4-FFF2-40B4-BE49-F238E27FC236}">
                <a16:creationId xmlns:a16="http://schemas.microsoft.com/office/drawing/2014/main" id="{62CA870A-551E-429B-8739-5BA4AC4D7F19}"/>
              </a:ext>
            </a:extLst>
          </p:cNvPr>
          <p:cNvSpPr>
            <a:spLocks noGrp="1"/>
          </p:cNvSpPr>
          <p:nvPr>
            <p:ph idx="1"/>
          </p:nvPr>
        </p:nvSpPr>
        <p:spPr>
          <a:xfrm>
            <a:off x="2025749" y="2133600"/>
            <a:ext cx="9833316" cy="4351606"/>
          </a:xfrm>
        </p:spPr>
        <p:txBody>
          <a:bodyPr>
            <a:normAutofit fontScale="92500"/>
          </a:bodyPr>
          <a:lstStyle/>
          <a:p>
            <a:r>
              <a:rPr lang="en-US" sz="2400" b="1" i="1" dirty="0"/>
              <a:t>Care</a:t>
            </a:r>
            <a:r>
              <a:rPr lang="en-US" sz="2400" dirty="0"/>
              <a:t> must be taken when implementing sub-strategies of arts and culture as part of larger peace and security strategies</a:t>
            </a:r>
          </a:p>
          <a:p>
            <a:r>
              <a:rPr lang="en-US" sz="2400" dirty="0"/>
              <a:t>There is now a growing body of literature on the role of the arts and culture in post-conflict settings, with a number of common themes emerging:</a:t>
            </a:r>
          </a:p>
          <a:p>
            <a:pPr lvl="1"/>
            <a:r>
              <a:rPr lang="en-US" sz="2200" dirty="0"/>
              <a:t>The therapeutic benefits of art (helping with trauma)</a:t>
            </a:r>
          </a:p>
          <a:p>
            <a:pPr lvl="1"/>
            <a:r>
              <a:rPr lang="en-US" sz="2200" dirty="0"/>
              <a:t>Art as a means through which reconciliation/peace and civil society building processes can be negotiated and developed</a:t>
            </a:r>
          </a:p>
          <a:p>
            <a:pPr lvl="1"/>
            <a:r>
              <a:rPr lang="en-US" sz="2200" dirty="0"/>
              <a:t>Arts and Culture-based interventions more likely to be successful when they are embedded in local cultural norms and expectations &amp; include those they are intended to reach in their design and advancement </a:t>
            </a:r>
            <a:endParaRPr lang="en-GB" sz="2200" dirty="0"/>
          </a:p>
        </p:txBody>
      </p:sp>
    </p:spTree>
    <p:extLst>
      <p:ext uri="{BB962C8B-B14F-4D97-AF65-F5344CB8AC3E}">
        <p14:creationId xmlns:p14="http://schemas.microsoft.com/office/powerpoint/2010/main" val="779296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50E54-EAB3-4D11-A238-49F6BF715DCD}"/>
              </a:ext>
            </a:extLst>
          </p:cNvPr>
          <p:cNvSpPr>
            <a:spLocks noGrp="1"/>
          </p:cNvSpPr>
          <p:nvPr>
            <p:ph type="title"/>
          </p:nvPr>
        </p:nvSpPr>
        <p:spPr/>
        <p:txBody>
          <a:bodyPr/>
          <a:lstStyle/>
          <a:p>
            <a:r>
              <a:rPr lang="en-GB" dirty="0"/>
              <a:t>Importantly to Africa (in this case Rwanda)…</a:t>
            </a:r>
          </a:p>
        </p:txBody>
      </p:sp>
      <p:sp>
        <p:nvSpPr>
          <p:cNvPr id="3" name="Content Placeholder 2">
            <a:extLst>
              <a:ext uri="{FF2B5EF4-FFF2-40B4-BE49-F238E27FC236}">
                <a16:creationId xmlns:a16="http://schemas.microsoft.com/office/drawing/2014/main" id="{F7D4F6AA-05B4-41E6-AB0B-FB281B69C0FF}"/>
              </a:ext>
            </a:extLst>
          </p:cNvPr>
          <p:cNvSpPr>
            <a:spLocks noGrp="1"/>
          </p:cNvSpPr>
          <p:nvPr>
            <p:ph idx="1"/>
          </p:nvPr>
        </p:nvSpPr>
        <p:spPr/>
        <p:txBody>
          <a:bodyPr/>
          <a:lstStyle/>
          <a:p>
            <a:r>
              <a:rPr lang="en-GB" b="1" dirty="0"/>
              <a:t>African psychology cannot be ignored and must be taken into account:</a:t>
            </a:r>
          </a:p>
          <a:p>
            <a:r>
              <a:rPr lang="en-US" dirty="0"/>
              <a:t>As the expression of all that constitutes the every day way of life of a people, culture defines and gives meaning to everything experienced by the living. Accordingly, culture defines and gives meaning to the notion of human development. (Nobles, 1986: 106)</a:t>
            </a:r>
          </a:p>
          <a:p>
            <a:r>
              <a:rPr lang="en-US" dirty="0"/>
              <a:t>It is in the reclamation of our culture and ancient African thought and the creative reconstruction of them as African psychology, that Black people can regain control over the interpretation of our reality and the process of our human development. (Nobles, 1986: 106)</a:t>
            </a:r>
          </a:p>
          <a:p>
            <a:r>
              <a:rPr lang="en-US" b="1" i="1" dirty="0"/>
              <a:t>In other words – African countries need African solutions to targeted cultural development initiatives and NOT replication of Western models</a:t>
            </a:r>
            <a:endParaRPr lang="en-GB" b="1" i="1" dirty="0"/>
          </a:p>
        </p:txBody>
      </p:sp>
    </p:spTree>
    <p:extLst>
      <p:ext uri="{BB962C8B-B14F-4D97-AF65-F5344CB8AC3E}">
        <p14:creationId xmlns:p14="http://schemas.microsoft.com/office/powerpoint/2010/main" val="1397463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A78E-28A7-4E6F-95E3-D338EC01E86F}"/>
              </a:ext>
            </a:extLst>
          </p:cNvPr>
          <p:cNvSpPr>
            <a:spLocks noGrp="1"/>
          </p:cNvSpPr>
          <p:nvPr>
            <p:ph type="title"/>
          </p:nvPr>
        </p:nvSpPr>
        <p:spPr/>
        <p:txBody>
          <a:bodyPr/>
          <a:lstStyle/>
          <a:p>
            <a:r>
              <a:rPr lang="en-GB" dirty="0"/>
              <a:t>Going back to those examples…</a:t>
            </a:r>
          </a:p>
        </p:txBody>
      </p:sp>
      <p:sp>
        <p:nvSpPr>
          <p:cNvPr id="3" name="Content Placeholder 2">
            <a:extLst>
              <a:ext uri="{FF2B5EF4-FFF2-40B4-BE49-F238E27FC236}">
                <a16:creationId xmlns:a16="http://schemas.microsoft.com/office/drawing/2014/main" id="{9B464ECA-A396-4786-A679-A96FB134DFB1}"/>
              </a:ext>
            </a:extLst>
          </p:cNvPr>
          <p:cNvSpPr>
            <a:spLocks noGrp="1"/>
          </p:cNvSpPr>
          <p:nvPr>
            <p:ph idx="1"/>
          </p:nvPr>
        </p:nvSpPr>
        <p:spPr>
          <a:xfrm>
            <a:off x="2589212" y="2133599"/>
            <a:ext cx="8915400" cy="4295335"/>
          </a:xfrm>
        </p:spPr>
        <p:txBody>
          <a:bodyPr>
            <a:normAutofit/>
          </a:bodyPr>
          <a:lstStyle/>
          <a:p>
            <a:r>
              <a:rPr lang="en-GB" sz="2400" b="1" i="1" dirty="0" err="1"/>
              <a:t>Itorero</a:t>
            </a:r>
            <a:endParaRPr lang="en-GB" sz="2400" b="1" i="1" dirty="0"/>
          </a:p>
          <a:p>
            <a:pPr lvl="1"/>
            <a:r>
              <a:rPr lang="en-GB" sz="2200" dirty="0"/>
              <a:t>Historically – cultural school with focus on social relations, sport, national defence, music and dance.</a:t>
            </a:r>
          </a:p>
          <a:p>
            <a:pPr lvl="1"/>
            <a:r>
              <a:rPr lang="en-GB" sz="2200" dirty="0"/>
              <a:t>Became marginalised through colonial and post-colonial period.</a:t>
            </a:r>
          </a:p>
          <a:p>
            <a:pPr lvl="1"/>
            <a:r>
              <a:rPr lang="en-GB" sz="2200" dirty="0"/>
              <a:t>Relaunched in 2007 “</a:t>
            </a:r>
            <a:r>
              <a:rPr lang="en-US" sz="2200" dirty="0"/>
              <a:t>civic education institution which aims mainly at teaching all Rwandese to keep their culture through its different values such as national unity, social solidarity, patriotism, integrity, bravery, tolerance, the dos and don’ts of the society, etc.” (National </a:t>
            </a:r>
            <a:r>
              <a:rPr lang="en-US" sz="2200" dirty="0" err="1"/>
              <a:t>Itorero</a:t>
            </a:r>
            <a:r>
              <a:rPr lang="en-US" sz="2200" dirty="0"/>
              <a:t> Commission)</a:t>
            </a:r>
          </a:p>
        </p:txBody>
      </p:sp>
    </p:spTree>
    <p:extLst>
      <p:ext uri="{BB962C8B-B14F-4D97-AF65-F5344CB8AC3E}">
        <p14:creationId xmlns:p14="http://schemas.microsoft.com/office/powerpoint/2010/main" val="3589378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A78E-28A7-4E6F-95E3-D338EC01E86F}"/>
              </a:ext>
            </a:extLst>
          </p:cNvPr>
          <p:cNvSpPr>
            <a:spLocks noGrp="1"/>
          </p:cNvSpPr>
          <p:nvPr>
            <p:ph type="title"/>
          </p:nvPr>
        </p:nvSpPr>
        <p:spPr/>
        <p:txBody>
          <a:bodyPr/>
          <a:lstStyle/>
          <a:p>
            <a:r>
              <a:rPr lang="en-GB" dirty="0"/>
              <a:t>Going back to those examples…</a:t>
            </a:r>
          </a:p>
        </p:txBody>
      </p:sp>
      <p:sp>
        <p:nvSpPr>
          <p:cNvPr id="3" name="Content Placeholder 2">
            <a:extLst>
              <a:ext uri="{FF2B5EF4-FFF2-40B4-BE49-F238E27FC236}">
                <a16:creationId xmlns:a16="http://schemas.microsoft.com/office/drawing/2014/main" id="{9B464ECA-A396-4786-A679-A96FB134DFB1}"/>
              </a:ext>
            </a:extLst>
          </p:cNvPr>
          <p:cNvSpPr>
            <a:spLocks noGrp="1"/>
          </p:cNvSpPr>
          <p:nvPr>
            <p:ph idx="1"/>
          </p:nvPr>
        </p:nvSpPr>
        <p:spPr>
          <a:xfrm>
            <a:off x="2124979" y="2119531"/>
            <a:ext cx="4683785" cy="4295335"/>
          </a:xfrm>
        </p:spPr>
        <p:txBody>
          <a:bodyPr>
            <a:normAutofit/>
          </a:bodyPr>
          <a:lstStyle/>
          <a:p>
            <a:r>
              <a:rPr lang="en-GB" sz="2400" b="1" i="1" dirty="0" err="1"/>
              <a:t>Itorero</a:t>
            </a:r>
            <a:endParaRPr lang="en-GB" sz="2400" b="1" i="1" dirty="0"/>
          </a:p>
          <a:p>
            <a:pPr lvl="1"/>
            <a:r>
              <a:rPr lang="en-GB" sz="2200" dirty="0"/>
              <a:t>Maintaining the </a:t>
            </a:r>
            <a:r>
              <a:rPr lang="en-GB" sz="2200" b="1" i="1" dirty="0" err="1"/>
              <a:t>Itorero</a:t>
            </a:r>
            <a:r>
              <a:rPr lang="en-GB" sz="2200" dirty="0"/>
              <a:t> title is important as it contains the imagery of </a:t>
            </a:r>
            <a:r>
              <a:rPr lang="en-US" sz="2200" dirty="0"/>
              <a:t>the </a:t>
            </a:r>
            <a:r>
              <a:rPr lang="en-US" sz="2200" b="1" i="1" dirty="0" err="1"/>
              <a:t>Intore</a:t>
            </a:r>
            <a:r>
              <a:rPr lang="en-US" sz="2200" dirty="0"/>
              <a:t> ‘whose spectacular war dances have survived as a relic of the old </a:t>
            </a:r>
            <a:r>
              <a:rPr lang="en-US" sz="2200" dirty="0" err="1"/>
              <a:t>Itorero</a:t>
            </a:r>
            <a:r>
              <a:rPr lang="en-US" sz="2200" dirty="0"/>
              <a:t> tradition in popular culture to the present day’ (</a:t>
            </a:r>
            <a:r>
              <a:rPr lang="en-US" sz="2200" dirty="0" err="1"/>
              <a:t>Dahlmanns</a:t>
            </a:r>
            <a:r>
              <a:rPr lang="en-US" sz="2200" dirty="0"/>
              <a:t>, 2015:114)</a:t>
            </a:r>
            <a:endParaRPr lang="en-GB" sz="2200" dirty="0"/>
          </a:p>
        </p:txBody>
      </p:sp>
      <p:pic>
        <p:nvPicPr>
          <p:cNvPr id="5" name="Picture 4">
            <a:extLst>
              <a:ext uri="{FF2B5EF4-FFF2-40B4-BE49-F238E27FC236}">
                <a16:creationId xmlns:a16="http://schemas.microsoft.com/office/drawing/2014/main" id="{884C0D16-FCCD-49E8-A39C-16E3EF2354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2497" y="2673958"/>
            <a:ext cx="4890931" cy="3037525"/>
          </a:xfrm>
          <a:prstGeom prst="rect">
            <a:avLst/>
          </a:prstGeom>
        </p:spPr>
      </p:pic>
    </p:spTree>
    <p:extLst>
      <p:ext uri="{BB962C8B-B14F-4D97-AF65-F5344CB8AC3E}">
        <p14:creationId xmlns:p14="http://schemas.microsoft.com/office/powerpoint/2010/main" val="1633157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A78E-28A7-4E6F-95E3-D338EC01E86F}"/>
              </a:ext>
            </a:extLst>
          </p:cNvPr>
          <p:cNvSpPr>
            <a:spLocks noGrp="1"/>
          </p:cNvSpPr>
          <p:nvPr>
            <p:ph type="title"/>
          </p:nvPr>
        </p:nvSpPr>
        <p:spPr/>
        <p:txBody>
          <a:bodyPr/>
          <a:lstStyle/>
          <a:p>
            <a:r>
              <a:rPr lang="en-GB" dirty="0"/>
              <a:t>Going back to those examples…</a:t>
            </a:r>
          </a:p>
        </p:txBody>
      </p:sp>
      <p:sp>
        <p:nvSpPr>
          <p:cNvPr id="3" name="Content Placeholder 2">
            <a:extLst>
              <a:ext uri="{FF2B5EF4-FFF2-40B4-BE49-F238E27FC236}">
                <a16:creationId xmlns:a16="http://schemas.microsoft.com/office/drawing/2014/main" id="{9B464ECA-A396-4786-A679-A96FB134DFB1}"/>
              </a:ext>
            </a:extLst>
          </p:cNvPr>
          <p:cNvSpPr>
            <a:spLocks noGrp="1"/>
          </p:cNvSpPr>
          <p:nvPr>
            <p:ph idx="1"/>
          </p:nvPr>
        </p:nvSpPr>
        <p:spPr/>
        <p:txBody>
          <a:bodyPr>
            <a:normAutofit/>
          </a:bodyPr>
          <a:lstStyle/>
          <a:p>
            <a:r>
              <a:rPr lang="en-GB" sz="2200" b="1" i="1" dirty="0" err="1"/>
              <a:t>Itorero</a:t>
            </a:r>
            <a:r>
              <a:rPr lang="en-GB" sz="2200" i="1" dirty="0"/>
              <a:t> </a:t>
            </a:r>
          </a:p>
          <a:p>
            <a:pPr lvl="1"/>
            <a:r>
              <a:rPr lang="en-GB" sz="2000" dirty="0"/>
              <a:t>An interesting dichotomy that the culture and art form traditional </a:t>
            </a:r>
            <a:r>
              <a:rPr lang="en-GB" sz="2000" i="1" dirty="0" err="1"/>
              <a:t>Itorero</a:t>
            </a:r>
            <a:r>
              <a:rPr lang="en-GB" sz="2000" dirty="0"/>
              <a:t> is fundamentally linked to contains the image of conflict, whilst the modern </a:t>
            </a:r>
            <a:r>
              <a:rPr lang="en-GB" sz="2000" i="1" dirty="0" err="1"/>
              <a:t>Itorero</a:t>
            </a:r>
            <a:r>
              <a:rPr lang="en-GB" sz="2000" dirty="0"/>
              <a:t> is designed to help build and maintain peace.</a:t>
            </a:r>
          </a:p>
          <a:p>
            <a:pPr lvl="1"/>
            <a:r>
              <a:rPr lang="en-GB" sz="2000" dirty="0"/>
              <a:t>The </a:t>
            </a:r>
            <a:r>
              <a:rPr lang="en-GB" sz="2000" b="1" i="1" dirty="0"/>
              <a:t>development</a:t>
            </a:r>
            <a:r>
              <a:rPr lang="en-GB" sz="2000" dirty="0"/>
              <a:t> of culture is crucial here – past criticisms of </a:t>
            </a:r>
            <a:r>
              <a:rPr lang="en-GB" sz="2000" i="1" dirty="0" err="1"/>
              <a:t>Itorero</a:t>
            </a:r>
            <a:r>
              <a:rPr lang="en-GB" sz="2000" dirty="0"/>
              <a:t> that it is based upon former Tutsi culture, however </a:t>
            </a:r>
            <a:r>
              <a:rPr lang="en-GB" sz="2000" dirty="0" err="1"/>
              <a:t>Dahlmanns</a:t>
            </a:r>
            <a:r>
              <a:rPr lang="en-GB" sz="2000" dirty="0"/>
              <a:t> explains that the culture, music and dance have developed to become a nationally </a:t>
            </a:r>
            <a:r>
              <a:rPr lang="en-GB" sz="2000" b="1" i="1" dirty="0"/>
              <a:t>shared</a:t>
            </a:r>
            <a:r>
              <a:rPr lang="en-GB" sz="2000" dirty="0"/>
              <a:t> cultural heritage. </a:t>
            </a:r>
          </a:p>
        </p:txBody>
      </p:sp>
    </p:spTree>
    <p:extLst>
      <p:ext uri="{BB962C8B-B14F-4D97-AF65-F5344CB8AC3E}">
        <p14:creationId xmlns:p14="http://schemas.microsoft.com/office/powerpoint/2010/main" val="965807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A78E-28A7-4E6F-95E3-D338EC01E86F}"/>
              </a:ext>
            </a:extLst>
          </p:cNvPr>
          <p:cNvSpPr>
            <a:spLocks noGrp="1"/>
          </p:cNvSpPr>
          <p:nvPr>
            <p:ph type="title"/>
          </p:nvPr>
        </p:nvSpPr>
        <p:spPr/>
        <p:txBody>
          <a:bodyPr/>
          <a:lstStyle/>
          <a:p>
            <a:r>
              <a:rPr lang="en-GB" dirty="0"/>
              <a:t>Going back to those examples…</a:t>
            </a:r>
          </a:p>
        </p:txBody>
      </p:sp>
      <p:sp>
        <p:nvSpPr>
          <p:cNvPr id="3" name="Content Placeholder 2">
            <a:extLst>
              <a:ext uri="{FF2B5EF4-FFF2-40B4-BE49-F238E27FC236}">
                <a16:creationId xmlns:a16="http://schemas.microsoft.com/office/drawing/2014/main" id="{9B464ECA-A396-4786-A679-A96FB134DFB1}"/>
              </a:ext>
            </a:extLst>
          </p:cNvPr>
          <p:cNvSpPr>
            <a:spLocks noGrp="1"/>
          </p:cNvSpPr>
          <p:nvPr>
            <p:ph idx="1"/>
          </p:nvPr>
        </p:nvSpPr>
        <p:spPr>
          <a:xfrm>
            <a:off x="2589212" y="2133599"/>
            <a:ext cx="8915400" cy="4407877"/>
          </a:xfrm>
        </p:spPr>
        <p:txBody>
          <a:bodyPr>
            <a:normAutofit/>
          </a:bodyPr>
          <a:lstStyle/>
          <a:p>
            <a:r>
              <a:rPr lang="en-GB" sz="2200" b="1" i="1" dirty="0" err="1"/>
              <a:t>Itorero</a:t>
            </a:r>
            <a:r>
              <a:rPr lang="en-GB" sz="2200" dirty="0"/>
              <a:t> </a:t>
            </a:r>
          </a:p>
          <a:p>
            <a:pPr lvl="1"/>
            <a:r>
              <a:rPr lang="en-GB" sz="2000" b="1" i="1" dirty="0" err="1"/>
              <a:t>Ibyivugo</a:t>
            </a:r>
            <a:r>
              <a:rPr lang="en-GB" sz="2000" dirty="0"/>
              <a:t> poetry is a fundamental part of the National </a:t>
            </a:r>
            <a:r>
              <a:rPr lang="en-GB" sz="2000" dirty="0" err="1"/>
              <a:t>Itorero</a:t>
            </a:r>
            <a:r>
              <a:rPr lang="en-GB" sz="2000" dirty="0"/>
              <a:t> Day in emphasising the importance of national unity and trivialising the importance of ethnic identity.</a:t>
            </a:r>
          </a:p>
          <a:p>
            <a:pPr lvl="2"/>
            <a:r>
              <a:rPr lang="en-GB" sz="2000" dirty="0"/>
              <a:t>Can you acquire free shopping because you are Tutsi? Can you travel to Kampala without paying because you are Hutu? Will being Twa enable you to score goals on the football pitch? If not, there is no need to praise them… </a:t>
            </a:r>
          </a:p>
          <a:p>
            <a:pPr lvl="2"/>
            <a:r>
              <a:rPr lang="en-US" sz="2000" dirty="0"/>
              <a:t>“Most important for us is tolerance, to be peaceful as Rwandese people, let us be tolerant, Rwandese people born in Rwanda, let us reconstruct our country as Rwandese people!” (Translation) </a:t>
            </a:r>
            <a:endParaRPr lang="en-GB" sz="2000" dirty="0"/>
          </a:p>
        </p:txBody>
      </p:sp>
    </p:spTree>
    <p:extLst>
      <p:ext uri="{BB962C8B-B14F-4D97-AF65-F5344CB8AC3E}">
        <p14:creationId xmlns:p14="http://schemas.microsoft.com/office/powerpoint/2010/main" val="280161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A78E-28A7-4E6F-95E3-D338EC01E86F}"/>
              </a:ext>
            </a:extLst>
          </p:cNvPr>
          <p:cNvSpPr>
            <a:spLocks noGrp="1"/>
          </p:cNvSpPr>
          <p:nvPr>
            <p:ph type="title"/>
          </p:nvPr>
        </p:nvSpPr>
        <p:spPr/>
        <p:txBody>
          <a:bodyPr/>
          <a:lstStyle/>
          <a:p>
            <a:r>
              <a:rPr lang="en-GB" dirty="0"/>
              <a:t>Going back to those examples…</a:t>
            </a:r>
          </a:p>
        </p:txBody>
      </p:sp>
      <p:sp>
        <p:nvSpPr>
          <p:cNvPr id="3" name="Content Placeholder 2">
            <a:extLst>
              <a:ext uri="{FF2B5EF4-FFF2-40B4-BE49-F238E27FC236}">
                <a16:creationId xmlns:a16="http://schemas.microsoft.com/office/drawing/2014/main" id="{9B464ECA-A396-4786-A679-A96FB134DFB1}"/>
              </a:ext>
            </a:extLst>
          </p:cNvPr>
          <p:cNvSpPr>
            <a:spLocks noGrp="1"/>
          </p:cNvSpPr>
          <p:nvPr>
            <p:ph idx="1"/>
          </p:nvPr>
        </p:nvSpPr>
        <p:spPr>
          <a:xfrm>
            <a:off x="2040571" y="2236763"/>
            <a:ext cx="9312057" cy="4375052"/>
          </a:xfrm>
        </p:spPr>
        <p:txBody>
          <a:bodyPr>
            <a:normAutofit/>
          </a:bodyPr>
          <a:lstStyle/>
          <a:p>
            <a:r>
              <a:rPr lang="en-GB" sz="2200" b="1" i="1" dirty="0" err="1"/>
              <a:t>Ubumuntu</a:t>
            </a:r>
            <a:r>
              <a:rPr lang="en-GB" sz="2200" dirty="0"/>
              <a:t> (Humanity)</a:t>
            </a:r>
          </a:p>
          <a:p>
            <a:pPr lvl="1"/>
            <a:r>
              <a:rPr lang="en-GB" sz="2000" dirty="0"/>
              <a:t>Arts Festival held in Kigali annually since 2015, founded by Hope </a:t>
            </a:r>
            <a:r>
              <a:rPr lang="en-GB" sz="2000" dirty="0" err="1"/>
              <a:t>Azeda</a:t>
            </a:r>
            <a:r>
              <a:rPr lang="en-GB" sz="2000" dirty="0"/>
              <a:t> at the amphitheatre of Kigali Genocide Memorial.</a:t>
            </a:r>
          </a:p>
          <a:p>
            <a:pPr lvl="1"/>
            <a:r>
              <a:rPr lang="en-GB" sz="2000" dirty="0"/>
              <a:t>Aims are explicitly linked to building and maintaining peace, with three of the six main aims being:</a:t>
            </a:r>
          </a:p>
          <a:p>
            <a:pPr lvl="2"/>
            <a:r>
              <a:rPr lang="en-US" sz="1800" dirty="0"/>
              <a:t>To prevent Genocide; </a:t>
            </a:r>
          </a:p>
          <a:p>
            <a:pPr lvl="2"/>
            <a:r>
              <a:rPr lang="en-US" sz="1800" dirty="0"/>
              <a:t>To promote peace building and healing from violence; and; </a:t>
            </a:r>
          </a:p>
          <a:p>
            <a:pPr lvl="2"/>
            <a:r>
              <a:rPr lang="en-US" sz="1800" dirty="0"/>
              <a:t>To equip the festival attendees with tools to enable them to be agents of change.</a:t>
            </a:r>
          </a:p>
          <a:p>
            <a:pPr lvl="1"/>
            <a:r>
              <a:rPr lang="en-GB" sz="2000" dirty="0"/>
              <a:t>With these aims being addressed through public interaction with the Arts</a:t>
            </a:r>
          </a:p>
        </p:txBody>
      </p:sp>
    </p:spTree>
    <p:extLst>
      <p:ext uri="{BB962C8B-B14F-4D97-AF65-F5344CB8AC3E}">
        <p14:creationId xmlns:p14="http://schemas.microsoft.com/office/powerpoint/2010/main" val="195999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A78E-28A7-4E6F-95E3-D338EC01E86F}"/>
              </a:ext>
            </a:extLst>
          </p:cNvPr>
          <p:cNvSpPr>
            <a:spLocks noGrp="1"/>
          </p:cNvSpPr>
          <p:nvPr>
            <p:ph type="title"/>
          </p:nvPr>
        </p:nvSpPr>
        <p:spPr/>
        <p:txBody>
          <a:bodyPr/>
          <a:lstStyle/>
          <a:p>
            <a:r>
              <a:rPr lang="en-GB" dirty="0"/>
              <a:t>Going back to those examples…</a:t>
            </a:r>
          </a:p>
        </p:txBody>
      </p:sp>
      <p:pic>
        <p:nvPicPr>
          <p:cNvPr id="5" name="Picture 4">
            <a:extLst>
              <a:ext uri="{FF2B5EF4-FFF2-40B4-BE49-F238E27FC236}">
                <a16:creationId xmlns:a16="http://schemas.microsoft.com/office/drawing/2014/main" id="{A4043F0E-C95A-4ECF-8B8B-0AC64AA4F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7011" y="1652926"/>
            <a:ext cx="8256125" cy="4882326"/>
          </a:xfrm>
          <a:prstGeom prst="rect">
            <a:avLst/>
          </a:prstGeom>
        </p:spPr>
      </p:pic>
    </p:spTree>
    <p:extLst>
      <p:ext uri="{BB962C8B-B14F-4D97-AF65-F5344CB8AC3E}">
        <p14:creationId xmlns:p14="http://schemas.microsoft.com/office/powerpoint/2010/main" val="3395463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A78E-28A7-4E6F-95E3-D338EC01E86F}"/>
              </a:ext>
            </a:extLst>
          </p:cNvPr>
          <p:cNvSpPr>
            <a:spLocks noGrp="1"/>
          </p:cNvSpPr>
          <p:nvPr>
            <p:ph type="title"/>
          </p:nvPr>
        </p:nvSpPr>
        <p:spPr/>
        <p:txBody>
          <a:bodyPr/>
          <a:lstStyle/>
          <a:p>
            <a:r>
              <a:rPr lang="en-GB" dirty="0"/>
              <a:t>Going back to those examples…</a:t>
            </a:r>
          </a:p>
        </p:txBody>
      </p:sp>
      <p:sp>
        <p:nvSpPr>
          <p:cNvPr id="3" name="Content Placeholder 2">
            <a:extLst>
              <a:ext uri="{FF2B5EF4-FFF2-40B4-BE49-F238E27FC236}">
                <a16:creationId xmlns:a16="http://schemas.microsoft.com/office/drawing/2014/main" id="{9B464ECA-A396-4786-A679-A96FB134DFB1}"/>
              </a:ext>
            </a:extLst>
          </p:cNvPr>
          <p:cNvSpPr>
            <a:spLocks noGrp="1"/>
          </p:cNvSpPr>
          <p:nvPr>
            <p:ph idx="1"/>
          </p:nvPr>
        </p:nvSpPr>
        <p:spPr>
          <a:xfrm>
            <a:off x="2589212" y="2133599"/>
            <a:ext cx="8915400" cy="4323471"/>
          </a:xfrm>
        </p:spPr>
        <p:txBody>
          <a:bodyPr>
            <a:normAutofit fontScale="92500" lnSpcReduction="10000"/>
          </a:bodyPr>
          <a:lstStyle/>
          <a:p>
            <a:r>
              <a:rPr lang="en-GB" sz="2200" b="1" i="1" dirty="0" err="1"/>
              <a:t>Ubumuntu</a:t>
            </a:r>
            <a:endParaRPr lang="en-GB" sz="2200" b="1" i="1" dirty="0"/>
          </a:p>
          <a:p>
            <a:pPr lvl="1"/>
            <a:r>
              <a:rPr lang="en-US" sz="2000" dirty="0"/>
              <a:t>It is clear that attending the </a:t>
            </a:r>
            <a:r>
              <a:rPr lang="en-US" sz="2000" dirty="0" err="1"/>
              <a:t>Ubumuntu</a:t>
            </a:r>
            <a:r>
              <a:rPr lang="en-US" sz="2000" dirty="0"/>
              <a:t> festival is not intended to be a passive experience for the audience where they simply enjoy the show and then move on, rather it is anticipated that they will effectively become ambassadors for peace and societal change through their experiences at the festival. </a:t>
            </a:r>
          </a:p>
          <a:p>
            <a:pPr lvl="1"/>
            <a:r>
              <a:rPr lang="en-US" sz="2000" dirty="0"/>
              <a:t>One participant, Emma </a:t>
            </a:r>
            <a:r>
              <a:rPr lang="en-US" sz="2000" dirty="0" err="1"/>
              <a:t>Muhoza</a:t>
            </a:r>
            <a:r>
              <a:rPr lang="en-US" sz="2000" dirty="0"/>
              <a:t>, told me, “When language fails us, art expresses what we feel.” Empathy spearheads social change. The reciprocity of emotions spring from audience to performer, observer to participant. We aim to curate the festival to prompt everyone to act in kindness, regardless of background. Every year unlocks a fresh set of exercises to make new strides in civic engagement. We try to create a safe space to learn about perpetrators and victims alike, in the quest for a common ground. (</a:t>
            </a:r>
            <a:r>
              <a:rPr lang="en-US" sz="2000" dirty="0" err="1"/>
              <a:t>Azeda</a:t>
            </a:r>
            <a:r>
              <a:rPr lang="en-US" sz="2000" dirty="0"/>
              <a:t>, 2018)</a:t>
            </a:r>
            <a:endParaRPr lang="en-GB" sz="2000" dirty="0"/>
          </a:p>
        </p:txBody>
      </p:sp>
    </p:spTree>
    <p:extLst>
      <p:ext uri="{BB962C8B-B14F-4D97-AF65-F5344CB8AC3E}">
        <p14:creationId xmlns:p14="http://schemas.microsoft.com/office/powerpoint/2010/main" val="2723824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A78E-28A7-4E6F-95E3-D338EC01E86F}"/>
              </a:ext>
            </a:extLst>
          </p:cNvPr>
          <p:cNvSpPr>
            <a:spLocks noGrp="1"/>
          </p:cNvSpPr>
          <p:nvPr>
            <p:ph type="title"/>
          </p:nvPr>
        </p:nvSpPr>
        <p:spPr/>
        <p:txBody>
          <a:bodyPr/>
          <a:lstStyle/>
          <a:p>
            <a:r>
              <a:rPr lang="en-GB" dirty="0"/>
              <a:t>Going back to those examples…</a:t>
            </a:r>
          </a:p>
        </p:txBody>
      </p:sp>
      <p:sp>
        <p:nvSpPr>
          <p:cNvPr id="3" name="Content Placeholder 2">
            <a:extLst>
              <a:ext uri="{FF2B5EF4-FFF2-40B4-BE49-F238E27FC236}">
                <a16:creationId xmlns:a16="http://schemas.microsoft.com/office/drawing/2014/main" id="{9B464ECA-A396-4786-A679-A96FB134DFB1}"/>
              </a:ext>
            </a:extLst>
          </p:cNvPr>
          <p:cNvSpPr>
            <a:spLocks noGrp="1"/>
          </p:cNvSpPr>
          <p:nvPr>
            <p:ph idx="1"/>
          </p:nvPr>
        </p:nvSpPr>
        <p:spPr>
          <a:xfrm>
            <a:off x="2589212" y="2133599"/>
            <a:ext cx="8915400" cy="4492284"/>
          </a:xfrm>
        </p:spPr>
        <p:txBody>
          <a:bodyPr>
            <a:normAutofit/>
          </a:bodyPr>
          <a:lstStyle/>
          <a:p>
            <a:r>
              <a:rPr lang="en-GB" sz="2200" b="1" i="1" dirty="0" err="1"/>
              <a:t>Ubumuntu</a:t>
            </a:r>
            <a:endParaRPr lang="en-GB" sz="2200" b="1" i="1" dirty="0"/>
          </a:p>
          <a:p>
            <a:pPr lvl="1"/>
            <a:r>
              <a:rPr lang="en-US" sz="2200" dirty="0" err="1"/>
              <a:t>Summarising</a:t>
            </a:r>
            <a:r>
              <a:rPr lang="en-US" sz="2200" dirty="0"/>
              <a:t> then: Different types of artistry, that whether designed that way, or simply through the reality of the contexts in question convey concepts including: </a:t>
            </a:r>
          </a:p>
          <a:p>
            <a:pPr lvl="2"/>
            <a:r>
              <a:rPr lang="en-US" sz="2000" dirty="0"/>
              <a:t>social change &amp; transformation </a:t>
            </a:r>
          </a:p>
          <a:p>
            <a:pPr lvl="2"/>
            <a:r>
              <a:rPr lang="en-US" sz="2000" dirty="0"/>
              <a:t>civic engagement &amp; governance </a:t>
            </a:r>
          </a:p>
          <a:p>
            <a:pPr lvl="2"/>
            <a:r>
              <a:rPr lang="en-US" sz="2000" dirty="0"/>
              <a:t>peace, justice &amp; security </a:t>
            </a:r>
          </a:p>
          <a:p>
            <a:pPr lvl="1"/>
            <a:r>
              <a:rPr lang="en-US" sz="2200" dirty="0"/>
              <a:t>All of these are key themes that the overall </a:t>
            </a:r>
            <a:r>
              <a:rPr lang="en-US" sz="2200" i="1" dirty="0" err="1"/>
              <a:t>Ubumuntu</a:t>
            </a:r>
            <a:r>
              <a:rPr lang="en-US" sz="2200" dirty="0"/>
              <a:t> mission is playing a part in trying to improve and achieve, in Rwanda, the wider region, and Globally.</a:t>
            </a:r>
            <a:endParaRPr lang="en-GB" sz="2200" dirty="0"/>
          </a:p>
        </p:txBody>
      </p:sp>
    </p:spTree>
    <p:extLst>
      <p:ext uri="{BB962C8B-B14F-4D97-AF65-F5344CB8AC3E}">
        <p14:creationId xmlns:p14="http://schemas.microsoft.com/office/powerpoint/2010/main" val="1969160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66E7-BAE5-437C-B1A1-30F47EB5B0E7}"/>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FC2D6D9F-CCBA-4458-9F2B-4522B818A512}"/>
              </a:ext>
            </a:extLst>
          </p:cNvPr>
          <p:cNvSpPr>
            <a:spLocks noGrp="1"/>
          </p:cNvSpPr>
          <p:nvPr>
            <p:ph idx="1"/>
          </p:nvPr>
        </p:nvSpPr>
        <p:spPr>
          <a:xfrm>
            <a:off x="2589212" y="2133600"/>
            <a:ext cx="8915400" cy="4267200"/>
          </a:xfrm>
        </p:spPr>
        <p:txBody>
          <a:bodyPr/>
          <a:lstStyle/>
          <a:p>
            <a:r>
              <a:rPr lang="en-GB" dirty="0"/>
              <a:t>It is clear that several of the international criticisms of Rwandan approaches to cultural integration and harmonisation are fundamentally flawed, without taking into account specific African and Rwandan context and psychology. </a:t>
            </a:r>
          </a:p>
          <a:p>
            <a:r>
              <a:rPr lang="en-GB" dirty="0"/>
              <a:t>Many of these criticisms might have theoretical / academic validity in a general Westernised context but lose substantial validity when attempting to transpose to either an African ( post-conflict in general) or Rwandan (specifically) post-genocide context.  </a:t>
            </a:r>
          </a:p>
          <a:p>
            <a:r>
              <a:rPr lang="en-GB" dirty="0"/>
              <a:t>The Arts and culture had been for decades in Rwanda prior to 1994 used as part of negative, destructive propaganda to dehumanise. The Arts and culture post-1994 have gradually developing to be positive, transformational, and to emphasise cohesiveness and humanity. </a:t>
            </a:r>
          </a:p>
        </p:txBody>
      </p:sp>
    </p:spTree>
    <p:extLst>
      <p:ext uri="{BB962C8B-B14F-4D97-AF65-F5344CB8AC3E}">
        <p14:creationId xmlns:p14="http://schemas.microsoft.com/office/powerpoint/2010/main" val="1909602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66E7-BAE5-437C-B1A1-30F47EB5B0E7}"/>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FC2D6D9F-CCBA-4458-9F2B-4522B818A512}"/>
              </a:ext>
            </a:extLst>
          </p:cNvPr>
          <p:cNvSpPr>
            <a:spLocks noGrp="1"/>
          </p:cNvSpPr>
          <p:nvPr>
            <p:ph idx="1"/>
          </p:nvPr>
        </p:nvSpPr>
        <p:spPr>
          <a:xfrm>
            <a:off x="1969477" y="2133600"/>
            <a:ext cx="9973994" cy="4520418"/>
          </a:xfrm>
        </p:spPr>
        <p:txBody>
          <a:bodyPr>
            <a:normAutofit/>
          </a:bodyPr>
          <a:lstStyle/>
          <a:p>
            <a:r>
              <a:rPr lang="en-GB" dirty="0"/>
              <a:t>Importantly, the substantial growth of the Arts in Rwanda has been shown to rebut further international criticism on the stifling of critical thinking in the country. The Arts explicitly encourage individual expression and substantial critical thought, and the growing central positioning of the Arts through the recently opened National Art Gallery at the former Presidential Palace Museum, and as part of many Government, NGO, CSO, and indeed individual economic activities, shows that real opportunities to develop such critical thinking skills are encouraged. </a:t>
            </a:r>
          </a:p>
          <a:p>
            <a:r>
              <a:rPr lang="en-GB" dirty="0"/>
              <a:t>Many other countries in the Great Lakes Region and beyond would be wise to look to the examples of the development of the Arts and Culture in Rwanda. They may </a:t>
            </a:r>
            <a:r>
              <a:rPr lang="en-GB" b="1" i="1" dirty="0"/>
              <a:t>not</a:t>
            </a:r>
            <a:r>
              <a:rPr lang="en-GB" dirty="0"/>
              <a:t> be able to find precise models to use within </a:t>
            </a:r>
            <a:r>
              <a:rPr lang="en-GB" b="1" i="1" dirty="0"/>
              <a:t>their own </a:t>
            </a:r>
            <a:r>
              <a:rPr lang="en-GB" dirty="0"/>
              <a:t>culture and conflicts, however what </a:t>
            </a:r>
            <a:r>
              <a:rPr lang="en-GB" b="1" i="1" dirty="0"/>
              <a:t>does</a:t>
            </a:r>
            <a:r>
              <a:rPr lang="en-GB" dirty="0"/>
              <a:t> have a degree of certainty is that for the positive cultural transformation of the citizenry of any country to be truly successful, there should be a considered analysis of the Arts and culture that has existed historically as embedded within the society in question, and how this can be harnessed in a positive way that is inclusive, fosters cohesiveness, and identifies common ground for all.    </a:t>
            </a:r>
          </a:p>
        </p:txBody>
      </p:sp>
    </p:spTree>
    <p:extLst>
      <p:ext uri="{BB962C8B-B14F-4D97-AF65-F5344CB8AC3E}">
        <p14:creationId xmlns:p14="http://schemas.microsoft.com/office/powerpoint/2010/main" val="2657437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4D8D5-0C77-4868-A434-F1E24509516F}"/>
              </a:ext>
            </a:extLst>
          </p:cNvPr>
          <p:cNvSpPr>
            <a:spLocks noGrp="1"/>
          </p:cNvSpPr>
          <p:nvPr>
            <p:ph type="title"/>
          </p:nvPr>
        </p:nvSpPr>
        <p:spPr/>
        <p:txBody>
          <a:bodyPr/>
          <a:lstStyle/>
          <a:p>
            <a:r>
              <a:rPr lang="en-US" dirty="0"/>
              <a:t>T</a:t>
            </a:r>
            <a:r>
              <a:rPr lang="en-GB" dirty="0"/>
              <a:t>hank you!</a:t>
            </a:r>
          </a:p>
        </p:txBody>
      </p:sp>
      <p:sp>
        <p:nvSpPr>
          <p:cNvPr id="3" name="Content Placeholder 2">
            <a:extLst>
              <a:ext uri="{FF2B5EF4-FFF2-40B4-BE49-F238E27FC236}">
                <a16:creationId xmlns:a16="http://schemas.microsoft.com/office/drawing/2014/main" id="{BB468759-322F-4E62-AC9D-E4B39FA297B2}"/>
              </a:ext>
            </a:extLst>
          </p:cNvPr>
          <p:cNvSpPr>
            <a:spLocks noGrp="1"/>
          </p:cNvSpPr>
          <p:nvPr>
            <p:ph idx="1"/>
          </p:nvPr>
        </p:nvSpPr>
        <p:spPr/>
        <p:txBody>
          <a:bodyPr>
            <a:normAutofit/>
          </a:bodyPr>
          <a:lstStyle/>
          <a:p>
            <a:r>
              <a:rPr lang="en-US" sz="2400" dirty="0"/>
              <a:t>Questions / Comments</a:t>
            </a:r>
          </a:p>
          <a:p>
            <a:endParaRPr lang="en-GB" sz="2400" dirty="0"/>
          </a:p>
          <a:p>
            <a:r>
              <a:rPr lang="en-GB" sz="2400" dirty="0"/>
              <a:t>References - All in full paper and available on request</a:t>
            </a:r>
          </a:p>
        </p:txBody>
      </p:sp>
    </p:spTree>
    <p:extLst>
      <p:ext uri="{BB962C8B-B14F-4D97-AF65-F5344CB8AC3E}">
        <p14:creationId xmlns:p14="http://schemas.microsoft.com/office/powerpoint/2010/main" val="331816763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otalTime>123</TotalTime>
  <Words>1503</Words>
  <Application>Microsoft Office PowerPoint</Application>
  <PresentationFormat>Widescreen</PresentationFormat>
  <Paragraphs>80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Century Gothic</vt:lpstr>
      <vt:lpstr>Wingdings 3</vt:lpstr>
      <vt:lpstr>Wisp</vt:lpstr>
      <vt:lpstr>Arts &amp; Culture: Tools of Peace in Rwanda</vt:lpstr>
      <vt:lpstr>Some initial observations</vt:lpstr>
      <vt:lpstr>In short…</vt:lpstr>
      <vt:lpstr>In the current paper…</vt:lpstr>
      <vt:lpstr>We will look at two of these examples in a moment, but first…</vt:lpstr>
      <vt:lpstr>And so the point is:</vt:lpstr>
      <vt:lpstr>Importantly to Africa (in this case Rwanda)…</vt:lpstr>
      <vt:lpstr>Going back to those examples…</vt:lpstr>
      <vt:lpstr>Going back to those examples…</vt:lpstr>
      <vt:lpstr>Going back to those examples…</vt:lpstr>
      <vt:lpstr>Going back to those examples…</vt:lpstr>
      <vt:lpstr>Going back to those examples…</vt:lpstr>
      <vt:lpstr>Going back to those examples…</vt:lpstr>
      <vt:lpstr>Going back to those examples…</vt:lpstr>
      <vt:lpstr>Going back to those examples…</vt:lpstr>
      <vt:lpstr>Conclusions</vt:lpstr>
      <vt:lpstr>Conclusions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Arts &amp; Culture: Tools of Peace in Rwanda</dc:title>
  <dc:creator>Allan Moore</dc:creator>
  <cp:lastModifiedBy>Allan Moore</cp:lastModifiedBy>
  <cp:revision>16</cp:revision>
  <dcterms:created xsi:type="dcterms:W3CDTF">2019-05-08T20:01:53Z</dcterms:created>
  <dcterms:modified xsi:type="dcterms:W3CDTF">2019-05-10T10:25:52Z</dcterms:modified>
</cp:coreProperties>
</file>